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2" y="-4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50FCF3-0419-4206-9151-C88ACB5A8BCC}"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50FCF3-0419-4206-9151-C88ACB5A8BCC}"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50FCF3-0419-4206-9151-C88ACB5A8BCC}"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50FCF3-0419-4206-9151-C88ACB5A8BCC}"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50FCF3-0419-4206-9151-C88ACB5A8BCC}"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50FCF3-0419-4206-9151-C88ACB5A8BCC}" type="datetimeFigureOut">
              <a:rPr lang="en-US" smtClean="0"/>
              <a:t>3/16/2011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50FCF3-0419-4206-9151-C88ACB5A8BCC}" type="datetimeFigureOut">
              <a:rPr lang="en-US" smtClean="0"/>
              <a:t>3/16/2011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50FCF3-0419-4206-9151-C88ACB5A8BCC}" type="datetimeFigureOut">
              <a:rPr lang="en-US" smtClean="0"/>
              <a:t>3/16/2011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0FCF3-0419-4206-9151-C88ACB5A8BCC}" type="datetimeFigureOut">
              <a:rPr lang="en-US" smtClean="0"/>
              <a:t>3/16/2011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50FCF3-0419-4206-9151-C88ACB5A8BCC}" type="datetimeFigureOut">
              <a:rPr lang="en-US" smtClean="0"/>
              <a:t>3/16/2011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50FCF3-0419-4206-9151-C88ACB5A8BCC}" type="datetimeFigureOut">
              <a:rPr lang="en-US" smtClean="0"/>
              <a:t>3/16/2011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E310DC-C8CE-4024-BFB2-FDDBA615612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0FCF3-0419-4206-9151-C88ACB5A8BCC}" type="datetimeFigureOut">
              <a:rPr lang="en-US" smtClean="0"/>
              <a:t>3/16/2011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E310DC-C8CE-4024-BFB2-FDDBA61561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ssa.gov/OACT/ProgData/taxRat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dd.ca.gov/fleclaim.htm" TargetMode="External"/><Relationship Id="rId2" Type="http://schemas.openxmlformats.org/officeDocument/2006/relationships/hyperlink" Target="http://questions.medicare.gov/cgi-bin/medicare.cfg/php/enduser/std_alp.php" TargetMode="External"/><Relationship Id="rId1" Type="http://schemas.openxmlformats.org/officeDocument/2006/relationships/slideLayout" Target="../slideLayouts/slideLayout2.xml"/><Relationship Id="rId6" Type="http://schemas.openxmlformats.org/officeDocument/2006/relationships/hyperlink" Target="http://www.cms.hhs.gov/home/medicaid.asp" TargetMode="External"/><Relationship Id="rId5" Type="http://schemas.openxmlformats.org/officeDocument/2006/relationships/hyperlink" Target="http://www.ssa.gov/ssi/" TargetMode="External"/><Relationship Id="rId4" Type="http://schemas.openxmlformats.org/officeDocument/2006/relationships/hyperlink" Target="http://www.acf.hhs.gov/opa/fact_sheets/tanf_factsheet.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Welfare Policies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a:bodyPr>
          <a:lstStyle/>
          <a:p>
            <a:pPr>
              <a:buNone/>
            </a:pPr>
            <a:r>
              <a:rPr lang="en-US" sz="2400" dirty="0"/>
              <a:t>I. Social Welfare Subsidies</a:t>
            </a:r>
          </a:p>
          <a:p>
            <a:pPr>
              <a:buNone/>
            </a:pPr>
            <a:endParaRPr lang="en-US" sz="2400" dirty="0"/>
          </a:p>
          <a:p>
            <a:pPr>
              <a:buNone/>
            </a:pPr>
            <a:r>
              <a:rPr lang="en-US" sz="2400" dirty="0"/>
              <a:t>   </a:t>
            </a:r>
            <a:r>
              <a:rPr lang="en-US" sz="2400" b="1" dirty="0"/>
              <a:t>A. Major Social Welfare Programs: </a:t>
            </a:r>
          </a:p>
          <a:p>
            <a:pPr>
              <a:buNone/>
            </a:pPr>
            <a:r>
              <a:rPr lang="en-US" sz="2400" dirty="0"/>
              <a:t>          1.  Social Security: for elderly, survivors, and disabled (OASDI). There is no means test to qualify for these benefits.  One does not have to prove that one lacks the means in order to qualify for benefits. In other words, one does not have to have a low level of income to qualify for these benefits. Even upper income people qualify for benefits if they fall into one of the three categories</a:t>
            </a:r>
            <a:r>
              <a:rPr lang="en-US" sz="2400" dirty="0" smtClean="0"/>
              <a:t>.</a:t>
            </a:r>
          </a:p>
          <a:p>
            <a:pPr>
              <a:buNone/>
            </a:pPr>
            <a:r>
              <a:rPr lang="en-US" sz="2400" dirty="0"/>
              <a:t> </a:t>
            </a:r>
            <a:r>
              <a:rPr lang="en-US" sz="2400" dirty="0" smtClean="0">
                <a:hlinkClick r:id="rId2"/>
              </a:rPr>
              <a:t>Financed </a:t>
            </a:r>
            <a:r>
              <a:rPr lang="en-US" sz="2400" dirty="0">
                <a:hlinkClick r:id="rId2"/>
              </a:rPr>
              <a:t>by FICA payroll tax. </a:t>
            </a:r>
            <a:r>
              <a:rPr lang="en-US" sz="2400" dirty="0"/>
              <a:t>(Federal Insurance Contribution Act)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lnSpcReduction="10000"/>
          </a:bodyPr>
          <a:lstStyle/>
          <a:p>
            <a:pPr>
              <a:buNone/>
            </a:pPr>
            <a:r>
              <a:rPr lang="en-US" sz="2400" dirty="0"/>
              <a:t>2.</a:t>
            </a:r>
            <a:r>
              <a:rPr lang="en-US" sz="2400" dirty="0">
                <a:hlinkClick r:id="rId2"/>
              </a:rPr>
              <a:t> Medicare</a:t>
            </a:r>
            <a:r>
              <a:rPr lang="en-US" sz="2400" dirty="0"/>
              <a:t>: Federal medical coverage for the elderly. No means test. </a:t>
            </a:r>
          </a:p>
          <a:p>
            <a:pPr>
              <a:buNone/>
            </a:pPr>
            <a:r>
              <a:rPr lang="en-US" sz="2400" dirty="0" smtClean="0"/>
              <a:t>3</a:t>
            </a:r>
            <a:r>
              <a:rPr lang="en-US" sz="2400" dirty="0"/>
              <a:t>.</a:t>
            </a:r>
            <a:r>
              <a:rPr lang="en-US" sz="2400" dirty="0">
                <a:hlinkClick r:id="rId3"/>
              </a:rPr>
              <a:t> Unemployment insurance</a:t>
            </a:r>
            <a:r>
              <a:rPr lang="en-US" sz="2400" dirty="0"/>
              <a:t>: Payments to the unemployed. No means test. </a:t>
            </a:r>
          </a:p>
          <a:p>
            <a:pPr>
              <a:buNone/>
            </a:pPr>
            <a:r>
              <a:rPr lang="en-US" sz="2400" dirty="0" smtClean="0"/>
              <a:t>4</a:t>
            </a:r>
            <a:r>
              <a:rPr lang="en-US" sz="2400" dirty="0"/>
              <a:t>. </a:t>
            </a:r>
            <a:r>
              <a:rPr lang="en-US" sz="2400" dirty="0">
                <a:hlinkClick r:id="rId4"/>
              </a:rPr>
              <a:t>Temporary Assistance to Needy Families </a:t>
            </a:r>
            <a:r>
              <a:rPr lang="en-US" sz="2400" dirty="0"/>
              <a:t>(TANF): Payments to poor families with children. The program that most people are talking about when they discuss the “welfare system.” Means test. </a:t>
            </a:r>
          </a:p>
          <a:p>
            <a:pPr>
              <a:buNone/>
            </a:pPr>
            <a:r>
              <a:rPr lang="en-US" sz="2400" dirty="0" smtClean="0"/>
              <a:t>5</a:t>
            </a:r>
            <a:r>
              <a:rPr lang="en-US" sz="2400" dirty="0"/>
              <a:t>. </a:t>
            </a:r>
            <a:r>
              <a:rPr lang="en-US" sz="2400" dirty="0">
                <a:hlinkClick r:id="rId5"/>
              </a:rPr>
              <a:t>Supplemental Security Income</a:t>
            </a:r>
            <a:r>
              <a:rPr lang="en-US" sz="2400" dirty="0"/>
              <a:t> (SSI): Cash payments to disabled people whose income level is below a certain amount. Means Test. </a:t>
            </a:r>
          </a:p>
          <a:p>
            <a:pPr>
              <a:buNone/>
            </a:pPr>
            <a:r>
              <a:rPr lang="en-US" sz="2400" dirty="0" smtClean="0"/>
              <a:t>6</a:t>
            </a:r>
            <a:r>
              <a:rPr lang="en-US" sz="2400" dirty="0"/>
              <a:t>. </a:t>
            </a:r>
            <a:r>
              <a:rPr lang="en-US" sz="2400" dirty="0">
                <a:hlinkClick r:id="rId3"/>
              </a:rPr>
              <a:t> Food stamps</a:t>
            </a:r>
            <a:r>
              <a:rPr lang="en-US" sz="2400" dirty="0"/>
              <a:t>: Coupons given to the poor in order to buy food. Means test. </a:t>
            </a:r>
          </a:p>
          <a:p>
            <a:pPr>
              <a:buNone/>
            </a:pPr>
            <a:r>
              <a:rPr lang="en-US" sz="2400" dirty="0" smtClean="0"/>
              <a:t>7</a:t>
            </a:r>
            <a:r>
              <a:rPr lang="en-US" sz="2400" dirty="0"/>
              <a:t>.  </a:t>
            </a:r>
            <a:r>
              <a:rPr lang="en-US" sz="2400" dirty="0">
                <a:hlinkClick r:id="rId6"/>
              </a:rPr>
              <a:t> Medicaid</a:t>
            </a:r>
            <a:r>
              <a:rPr lang="en-US" sz="2400" dirty="0"/>
              <a:t>: Federal medical coverage for the poor on TANF or SSI. Means test. </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a:buNone/>
            </a:pPr>
            <a:r>
              <a:rPr lang="en-US" sz="2400" b="1" dirty="0"/>
              <a:t>B. Two kinds of welfare politics. </a:t>
            </a:r>
          </a:p>
          <a:p>
            <a:pPr>
              <a:buNone/>
            </a:pPr>
            <a:r>
              <a:rPr lang="en-US" sz="2400" dirty="0"/>
              <a:t>  </a:t>
            </a:r>
            <a:r>
              <a:rPr lang="en-US" sz="2400" dirty="0" smtClean="0"/>
              <a:t>  1</a:t>
            </a:r>
            <a:r>
              <a:rPr lang="en-US" sz="2400" dirty="0"/>
              <a:t>.  </a:t>
            </a:r>
            <a:r>
              <a:rPr lang="en-US" sz="2400" dirty="0" err="1"/>
              <a:t>Majoritarian</a:t>
            </a:r>
            <a:r>
              <a:rPr lang="en-US" sz="2400" dirty="0"/>
              <a:t> policies: Everybody benefits from these, and everybody pays. </a:t>
            </a:r>
          </a:p>
          <a:p>
            <a:pPr>
              <a:buNone/>
            </a:pPr>
            <a:r>
              <a:rPr lang="en-US" sz="2400" dirty="0"/>
              <a:t>    </a:t>
            </a:r>
            <a:r>
              <a:rPr lang="en-US" sz="2400" dirty="0" smtClean="0"/>
              <a:t>2</a:t>
            </a:r>
            <a:r>
              <a:rPr lang="en-US" sz="2400" dirty="0"/>
              <a:t>.  Client policies: Relatively few people benefit, but everybody pays. </a:t>
            </a:r>
          </a:p>
          <a:p>
            <a:pPr>
              <a:buNone/>
            </a:pPr>
            <a:r>
              <a:rPr lang="en-US" sz="2400" b="1" dirty="0" smtClean="0"/>
              <a:t>C</a:t>
            </a:r>
            <a:r>
              <a:rPr lang="en-US" sz="2400" b="1" dirty="0"/>
              <a:t>.   Recent developments in social welfare policy. </a:t>
            </a:r>
          </a:p>
          <a:p>
            <a:pPr>
              <a:buNone/>
            </a:pPr>
            <a:r>
              <a:rPr lang="en-US" sz="2400" dirty="0"/>
              <a:t>    </a:t>
            </a:r>
            <a:r>
              <a:rPr lang="en-US" sz="2400" dirty="0" smtClean="0"/>
              <a:t>1. </a:t>
            </a:r>
            <a:r>
              <a:rPr lang="en-US" sz="2400" dirty="0"/>
              <a:t>The Social Security debate and the demographics problem:</a:t>
            </a:r>
          </a:p>
          <a:p>
            <a:pPr>
              <a:buNone/>
            </a:pPr>
            <a:r>
              <a:rPr lang="en-US" sz="2400" dirty="0"/>
              <a:t>             a.   Entitlements  threaten to produce massive budget deficits in the future. When Social Security began in 1935, there were 42 people working for every Social Security recipient. Now there are just 3, and by the year 2020 there are projected to be only 2.</a:t>
            </a:r>
          </a:p>
          <a:p>
            <a:pPr>
              <a:buNone/>
            </a:pPr>
            <a:r>
              <a:rPr lang="en-US" sz="2400" dirty="0"/>
              <a:t>            </a:t>
            </a:r>
            <a:r>
              <a:rPr lang="en-US" sz="2400" dirty="0" smtClean="0"/>
              <a:t> b</a:t>
            </a:r>
            <a:r>
              <a:rPr lang="en-US" sz="2400" dirty="0"/>
              <a:t>. Increasing birth rate during the baby boom era.</a:t>
            </a:r>
          </a:p>
          <a:p>
            <a:pPr>
              <a:buNone/>
            </a:pPr>
            <a:r>
              <a:rPr lang="en-US" sz="2400" dirty="0"/>
              <a:t>             </a:t>
            </a:r>
            <a:r>
              <a:rPr lang="en-US" sz="2400" dirty="0" smtClean="0"/>
              <a:t>c</a:t>
            </a:r>
            <a:r>
              <a:rPr lang="en-US" sz="2400" dirty="0"/>
              <a:t>. Increasing life expectancy especially due to medical improvements. </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a:buNone/>
            </a:pPr>
            <a:r>
              <a:rPr lang="en-US" sz="2400" dirty="0"/>
              <a:t>2. These demographic statistics have led some to propose reforms for Social Security: </a:t>
            </a:r>
          </a:p>
          <a:p>
            <a:pPr>
              <a:buNone/>
            </a:pPr>
            <a:r>
              <a:rPr lang="en-US" sz="2400" dirty="0" smtClean="0"/>
              <a:t>	a</a:t>
            </a:r>
            <a:r>
              <a:rPr lang="en-US" sz="2400" dirty="0"/>
              <a:t>.  Increasing the age of recipients to </a:t>
            </a:r>
            <a:r>
              <a:rPr lang="en-US" sz="2400" dirty="0" smtClean="0"/>
              <a:t>70. </a:t>
            </a:r>
            <a:endParaRPr lang="en-US" sz="2400" dirty="0"/>
          </a:p>
          <a:p>
            <a:pPr>
              <a:buNone/>
            </a:pPr>
            <a:r>
              <a:rPr lang="en-US" sz="2400" dirty="0" smtClean="0"/>
              <a:t>	b</a:t>
            </a:r>
            <a:r>
              <a:rPr lang="en-US" sz="2400" dirty="0"/>
              <a:t>.  Adopting means testing for </a:t>
            </a:r>
            <a:r>
              <a:rPr lang="en-US" sz="2400" dirty="0" smtClean="0"/>
              <a:t>recipients. </a:t>
            </a:r>
            <a:endParaRPr lang="en-US" sz="2400" dirty="0"/>
          </a:p>
          <a:p>
            <a:pPr>
              <a:buNone/>
            </a:pPr>
            <a:r>
              <a:rPr lang="en-US" sz="2400" dirty="0" smtClean="0"/>
              <a:t>	c</a:t>
            </a:r>
            <a:r>
              <a:rPr lang="en-US" sz="2400" dirty="0"/>
              <a:t>.  Reducing the annual “COLA” (cost of living adjustment) for </a:t>
            </a:r>
            <a:r>
              <a:rPr lang="en-US" sz="2400" dirty="0" smtClean="0"/>
              <a:t>recipients.</a:t>
            </a:r>
            <a:endParaRPr lang="en-US" sz="2400" dirty="0"/>
          </a:p>
          <a:p>
            <a:pPr>
              <a:buNone/>
            </a:pPr>
            <a:r>
              <a:rPr lang="en-US" sz="2400" dirty="0" smtClean="0"/>
              <a:t>	d</a:t>
            </a:r>
            <a:r>
              <a:rPr lang="en-US" sz="2400" dirty="0"/>
              <a:t>. reducing the benefits for recipients.</a:t>
            </a:r>
          </a:p>
          <a:p>
            <a:pPr>
              <a:buNone/>
            </a:pPr>
            <a:r>
              <a:rPr lang="en-US" sz="2400" dirty="0" smtClean="0"/>
              <a:t>	e</a:t>
            </a:r>
            <a:r>
              <a:rPr lang="en-US" sz="2400" dirty="0"/>
              <a:t>. Increasing the amount of income that is subject to the Social Security tax. </a:t>
            </a:r>
          </a:p>
          <a:p>
            <a:pPr>
              <a:buNone/>
            </a:pPr>
            <a:r>
              <a:rPr lang="en-US" sz="2400" dirty="0" smtClean="0"/>
              <a:t>	f</a:t>
            </a:r>
            <a:r>
              <a:rPr lang="en-US" sz="2400" dirty="0"/>
              <a:t>.  Privatizing part of Social Security </a:t>
            </a:r>
            <a:r>
              <a:rPr lang="en-US" sz="2400" dirty="0" smtClean="0"/>
              <a:t>deductions.</a:t>
            </a:r>
            <a:endParaRPr lang="en-US" sz="2400" dirty="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a:buNone/>
            </a:pPr>
            <a:r>
              <a:rPr lang="en-US" sz="2400" dirty="0"/>
              <a:t>D. Welfare has become a huge political issue for the two parties</a:t>
            </a:r>
          </a:p>
          <a:p>
            <a:pPr>
              <a:buNone/>
            </a:pPr>
            <a:r>
              <a:rPr lang="en-US" sz="2400" dirty="0"/>
              <a:t>        1. The GOP Contract with America stressed the role of federalism: returning power back to the states by ending the federal entitlement status of various welfare programs, and replacing that with a system of block grants to the states. This would enable states to become “laboratories” and free them up to experiment with what works best for their own particular situations. The GOP argues that states know what is best for them since they are closer to their own people.</a:t>
            </a:r>
          </a:p>
          <a:p>
            <a:pPr>
              <a:buNone/>
            </a:pPr>
            <a:r>
              <a:rPr lang="en-US" sz="2400" dirty="0" smtClean="0"/>
              <a:t> </a:t>
            </a:r>
            <a:r>
              <a:rPr lang="en-US" sz="2400" dirty="0"/>
              <a:t>      2. Republicans have linked the current welfare mess to various social pathologies, such as, a higher illegitimacy rate, a higher rate of single-parent families, higher crime rate, drug problems.  They have stressed welfare reform and have claimed that the Democrats have blocked their efforts at reform. </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6248400"/>
          </a:xfrm>
        </p:spPr>
        <p:txBody>
          <a:bodyPr>
            <a:normAutofit lnSpcReduction="10000"/>
          </a:bodyPr>
          <a:lstStyle/>
          <a:p>
            <a:pPr>
              <a:buNone/>
            </a:pPr>
            <a:r>
              <a:rPr lang="en-US" sz="2400" dirty="0"/>
              <a:t>3. Given this political climate, even Democrats have stressed the importance of welfare reform. President Clinton promised to “end welfare as we know it,” and signed a huge welfare reform bill in 1996 that was passed by the Republican Congress. Some of the bill’s highlights: </a:t>
            </a:r>
          </a:p>
          <a:p>
            <a:pPr>
              <a:buNone/>
            </a:pPr>
            <a:r>
              <a:rPr lang="en-US" sz="2400" dirty="0"/>
              <a:t>  </a:t>
            </a:r>
            <a:r>
              <a:rPr lang="en-US" sz="2400" dirty="0" smtClean="0"/>
              <a:t>	a</a:t>
            </a:r>
            <a:r>
              <a:rPr lang="en-US" sz="2400" dirty="0"/>
              <a:t>.  Ended the federal entitlement status of various welfare programs. More state authority. Funded by federal block grants and matching state funds. </a:t>
            </a:r>
          </a:p>
          <a:p>
            <a:pPr>
              <a:buNone/>
            </a:pPr>
            <a:r>
              <a:rPr lang="en-US" sz="2400" dirty="0" smtClean="0"/>
              <a:t>	b</a:t>
            </a:r>
            <a:r>
              <a:rPr lang="en-US" sz="2400" dirty="0"/>
              <a:t>.  Limited welfare payments to no more than five years. </a:t>
            </a:r>
          </a:p>
          <a:p>
            <a:pPr>
              <a:buNone/>
            </a:pPr>
            <a:r>
              <a:rPr lang="en-US" sz="2400" dirty="0" smtClean="0"/>
              <a:t>	c</a:t>
            </a:r>
            <a:r>
              <a:rPr lang="en-US" sz="2400" dirty="0"/>
              <a:t>. Welfare recipients must work within two years of applying for benefits. </a:t>
            </a:r>
          </a:p>
          <a:p>
            <a:pPr>
              <a:buNone/>
            </a:pPr>
            <a:r>
              <a:rPr lang="en-US" sz="2400" dirty="0" smtClean="0"/>
              <a:t>	d</a:t>
            </a:r>
            <a:r>
              <a:rPr lang="en-US" sz="2400" dirty="0"/>
              <a:t>. Required food stamp recipients to work. </a:t>
            </a:r>
          </a:p>
          <a:p>
            <a:pPr>
              <a:buNone/>
            </a:pPr>
            <a:r>
              <a:rPr lang="en-US" sz="2400" dirty="0" smtClean="0"/>
              <a:t>	e</a:t>
            </a:r>
            <a:r>
              <a:rPr lang="en-US" sz="2400" dirty="0"/>
              <a:t>.  Prohibited aliens (legal or illegal) from receiving various welfare benefits </a:t>
            </a:r>
          </a:p>
          <a:p>
            <a:pPr>
              <a:buNone/>
            </a:pPr>
            <a:r>
              <a:rPr lang="en-US" sz="2400" dirty="0" smtClean="0"/>
              <a:t>	f</a:t>
            </a:r>
            <a:r>
              <a:rPr lang="en-US" sz="2400" dirty="0"/>
              <a:t>. Required teen mothers to live with parents and attend school in order to receive welfare benefits.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157</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Social Welfare Policies</vt:lpstr>
      <vt:lpstr>Slide 2</vt:lpstr>
      <vt:lpstr>Slide 3</vt:lpstr>
      <vt:lpstr>Slide 4</vt:lpstr>
      <vt:lpstr>Slide 5</vt:lpstr>
      <vt:lpstr>Slide 6</vt:lpstr>
      <vt:lpstr>Slide 7</vt:lpstr>
    </vt:vector>
  </TitlesOfParts>
  <Company>Poway Unified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Welfare Policies</dc:title>
  <dc:creator>user</dc:creator>
  <cp:lastModifiedBy>user</cp:lastModifiedBy>
  <cp:revision>2</cp:revision>
  <dcterms:created xsi:type="dcterms:W3CDTF">2011-03-16T16:43:01Z</dcterms:created>
  <dcterms:modified xsi:type="dcterms:W3CDTF">2011-03-16T16:58:01Z</dcterms:modified>
</cp:coreProperties>
</file>